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av" ContentType="audio/x-wav"/>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7" r:id="rId3"/>
    <p:sldId id="259" r:id="rId4"/>
    <p:sldId id="260" r:id="rId5"/>
    <p:sldId id="261" r:id="rId6"/>
    <p:sldId id="262" r:id="rId7"/>
    <p:sldId id="264" r:id="rId8"/>
    <p:sldId id="265" r:id="rId9"/>
    <p:sldId id="266" r:id="rId10"/>
    <p:sldId id="267" r:id="rId11"/>
    <p:sldId id="268"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29" autoAdjust="0"/>
  </p:normalViewPr>
  <p:slideViewPr>
    <p:cSldViewPr>
      <p:cViewPr varScale="1">
        <p:scale>
          <a:sx n="96" d="100"/>
          <a:sy n="96" d="100"/>
        </p:scale>
        <p:origin x="20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0106D47-2D66-43FD-B389-8090853880CD}" type="slidenum">
              <a:rPr lang="en-GB"/>
              <a:pPr/>
              <a:t>‹#›</a:t>
            </a:fld>
            <a:endParaRPr lang="en-GB"/>
          </a:p>
        </p:txBody>
      </p:sp>
    </p:spTree>
    <p:extLst>
      <p:ext uri="{BB962C8B-B14F-4D97-AF65-F5344CB8AC3E}">
        <p14:creationId xmlns:p14="http://schemas.microsoft.com/office/powerpoint/2010/main" val="39553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A195D-DA4B-4F09-81A7-2B6A74BEAB97}" type="slidenum">
              <a:rPr lang="en-GB"/>
              <a:pPr/>
              <a:t>2</a:t>
            </a:fld>
            <a:endParaRPr lang="en-GB"/>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t>Click anywhere on screen to start. This visual song presents six main colours azul (blue), rojo (red), blanco (white), negro (black), verde (green), amarillo (yellow). The Spanish words match the colour of each background against which the word is written. Pupils should sing along to practise the correct pronunciation and capture the meanings of the words. The wmv file is to be found separately on the CD and is called ‘colores.wmv’ should you want to use it for anything else/if there are any problems.</a:t>
            </a:r>
          </a:p>
        </p:txBody>
      </p:sp>
    </p:spTree>
    <p:extLst>
      <p:ext uri="{BB962C8B-B14F-4D97-AF65-F5344CB8AC3E}">
        <p14:creationId xmlns:p14="http://schemas.microsoft.com/office/powerpoint/2010/main" val="345213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D1839-6879-447E-A302-6A6D8C5906BF}" type="slidenum">
              <a:rPr lang="en-GB"/>
              <a:pPr/>
              <a:t>6</a:t>
            </a:fld>
            <a:endParaRPr lang="en-GB"/>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GB"/>
              <a:t>Some adjectives of colour have different endings. The ending often changes for a masculine or a feminine noun. If the adjective ends in </a:t>
            </a:r>
            <a:br>
              <a:rPr lang="en-GB"/>
            </a:br>
            <a:r>
              <a:rPr lang="en-GB"/>
              <a:t>-o in the masculine (matching a ‘blue’ noun) then it will change from an –o to an –a ending in the feminine form (matching a ‘red’ noun). If the adjective doesn’t end in an –o then there is usually no change between masculine &amp; feminine form, as seen with ‘azul’. Pupils may also have noticed the adjectives, in this case colours, are usually added AFTER the noun rather than before, as in English. This is the general rule.</a:t>
            </a:r>
          </a:p>
        </p:txBody>
      </p:sp>
    </p:spTree>
    <p:extLst>
      <p:ext uri="{BB962C8B-B14F-4D97-AF65-F5344CB8AC3E}">
        <p14:creationId xmlns:p14="http://schemas.microsoft.com/office/powerpoint/2010/main" val="30799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6AB43-21B3-4F05-B265-EA16E23CF3F9}" type="slidenum">
              <a:rPr lang="en-GB"/>
              <a:pPr/>
              <a:t>7</a:t>
            </a:fld>
            <a:endParaRPr lang="en-GB"/>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pPr>
              <a:spcBef>
                <a:spcPct val="50000"/>
              </a:spcBef>
            </a:pPr>
            <a:r>
              <a:rPr lang="en-GB"/>
              <a:t>¿Qué diferencia hay? = What difference is there?</a:t>
            </a:r>
            <a:br>
              <a:rPr lang="en-GB"/>
            </a:br>
            <a:r>
              <a:rPr lang="en-GB"/>
              <a:t>Número uno es rojo pero número dos es amarillo. = Number 1 is red but number 2 is yellow </a:t>
            </a:r>
          </a:p>
          <a:p>
            <a:pPr>
              <a:spcBef>
                <a:spcPct val="50000"/>
              </a:spcBef>
            </a:pPr>
            <a:r>
              <a:rPr lang="en-GB"/>
              <a:t>¿Qué tienen en común? = What do they have in common?</a:t>
            </a:r>
          </a:p>
          <a:p>
            <a:pPr>
              <a:spcBef>
                <a:spcPct val="50000"/>
              </a:spcBef>
            </a:pPr>
            <a:r>
              <a:rPr lang="en-GB"/>
              <a:t>Número uno es un número y número dos es un número también. = Number 1 is a number and number 2 is a number too/as well.</a:t>
            </a:r>
            <a:br>
              <a:rPr lang="en-GB"/>
            </a:br>
            <a:r>
              <a:rPr lang="en-GB"/>
              <a:t>¡Los dos son números! = Both (the two) are numbers!</a:t>
            </a:r>
            <a:br>
              <a:rPr lang="en-GB"/>
            </a:br>
            <a:r>
              <a:rPr lang="en-GB"/>
              <a:t>With these examples pupils are given prompts to use in the next 4 slides. Encourage them to use ‘Número uno/dos es …’ (number ½ is …), ‘y’ (and), ‘pero’ (but), tambi</a:t>
            </a:r>
            <a:r>
              <a:rPr lang="en-GB">
                <a:cs typeface="Arial" panose="020B0604020202020204" pitchFamily="34" charset="0"/>
              </a:rPr>
              <a:t>én (too/also/as well).</a:t>
            </a:r>
          </a:p>
          <a:p>
            <a:pPr>
              <a:spcBef>
                <a:spcPct val="50000"/>
              </a:spcBef>
            </a:pPr>
            <a:endParaRPr lang="en-GB"/>
          </a:p>
          <a:p>
            <a:endParaRPr lang="en-GB"/>
          </a:p>
        </p:txBody>
      </p:sp>
    </p:spTree>
    <p:extLst>
      <p:ext uri="{BB962C8B-B14F-4D97-AF65-F5344CB8AC3E}">
        <p14:creationId xmlns:p14="http://schemas.microsoft.com/office/powerpoint/2010/main" val="414014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4D7B4-D1D5-4E65-868B-7809460903E2}" type="slidenum">
              <a:rPr lang="en-GB"/>
              <a:pPr/>
              <a:t>8</a:t>
            </a:fld>
            <a:endParaRPr lang="en-GB"/>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t>As previous slide. The colour brown is given as new vocabulary at the bottom of the slide (click on word to hear pronounced).</a:t>
            </a:r>
            <a:br>
              <a:rPr lang="en-GB"/>
            </a:br>
            <a:r>
              <a:rPr lang="en-GB"/>
              <a:t>Click to reveal suggested answers after question.</a:t>
            </a:r>
          </a:p>
        </p:txBody>
      </p:sp>
    </p:spTree>
    <p:extLst>
      <p:ext uri="{BB962C8B-B14F-4D97-AF65-F5344CB8AC3E}">
        <p14:creationId xmlns:p14="http://schemas.microsoft.com/office/powerpoint/2010/main" val="22868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526B3-9720-4FE8-8276-05EA99E476D4}" type="slidenum">
              <a:rPr lang="en-GB"/>
              <a:pPr/>
              <a:t>9</a:t>
            </a:fld>
            <a:endParaRPr lang="en-GB"/>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GB"/>
              <a:t>As previous.</a:t>
            </a:r>
          </a:p>
        </p:txBody>
      </p:sp>
    </p:spTree>
    <p:extLst>
      <p:ext uri="{BB962C8B-B14F-4D97-AF65-F5344CB8AC3E}">
        <p14:creationId xmlns:p14="http://schemas.microsoft.com/office/powerpoint/2010/main" val="286127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A9325-7EB4-4656-89F2-491F3771F341}" type="slidenum">
              <a:rPr lang="en-GB"/>
              <a:pPr/>
              <a:t>10</a:t>
            </a:fld>
            <a:endParaRPr lang="en-GB"/>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t>As previous.</a:t>
            </a:r>
          </a:p>
        </p:txBody>
      </p:sp>
    </p:spTree>
    <p:extLst>
      <p:ext uri="{BB962C8B-B14F-4D97-AF65-F5344CB8AC3E}">
        <p14:creationId xmlns:p14="http://schemas.microsoft.com/office/powerpoint/2010/main" val="364494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7B56B59-DC06-4F9B-B505-F99E0E03199F}" type="slidenum">
              <a:rPr lang="en-GB"/>
              <a:pPr/>
              <a:t>‹#›</a:t>
            </a:fld>
            <a:endParaRPr lang="en-GB"/>
          </a:p>
        </p:txBody>
      </p:sp>
    </p:spTree>
    <p:extLst>
      <p:ext uri="{BB962C8B-B14F-4D97-AF65-F5344CB8AC3E}">
        <p14:creationId xmlns:p14="http://schemas.microsoft.com/office/powerpoint/2010/main" val="24863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38F0DE-7921-45CA-BB9A-F5E6DEAAF218}" type="slidenum">
              <a:rPr lang="en-GB"/>
              <a:pPr/>
              <a:t>‹#›</a:t>
            </a:fld>
            <a:endParaRPr lang="en-GB"/>
          </a:p>
        </p:txBody>
      </p:sp>
    </p:spTree>
    <p:extLst>
      <p:ext uri="{BB962C8B-B14F-4D97-AF65-F5344CB8AC3E}">
        <p14:creationId xmlns:p14="http://schemas.microsoft.com/office/powerpoint/2010/main" val="348146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9E6A6DF-1E5E-4002-A8FC-62BAEBB0C85B}" type="slidenum">
              <a:rPr lang="en-GB"/>
              <a:pPr/>
              <a:t>‹#›</a:t>
            </a:fld>
            <a:endParaRPr lang="en-GB"/>
          </a:p>
        </p:txBody>
      </p:sp>
    </p:spTree>
    <p:extLst>
      <p:ext uri="{BB962C8B-B14F-4D97-AF65-F5344CB8AC3E}">
        <p14:creationId xmlns:p14="http://schemas.microsoft.com/office/powerpoint/2010/main" val="403288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5F513EA-E096-4C60-959B-B6EDD9C5CEE3}" type="slidenum">
              <a:rPr lang="en-GB"/>
              <a:pPr/>
              <a:t>‹#›</a:t>
            </a:fld>
            <a:endParaRPr lang="en-GB"/>
          </a:p>
        </p:txBody>
      </p:sp>
    </p:spTree>
    <p:extLst>
      <p:ext uri="{BB962C8B-B14F-4D97-AF65-F5344CB8AC3E}">
        <p14:creationId xmlns:p14="http://schemas.microsoft.com/office/powerpoint/2010/main" val="201215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65340C-0447-4719-83BB-94024404CFCD}" type="slidenum">
              <a:rPr lang="en-GB"/>
              <a:pPr/>
              <a:t>‹#›</a:t>
            </a:fld>
            <a:endParaRPr lang="en-GB"/>
          </a:p>
        </p:txBody>
      </p:sp>
    </p:spTree>
    <p:extLst>
      <p:ext uri="{BB962C8B-B14F-4D97-AF65-F5344CB8AC3E}">
        <p14:creationId xmlns:p14="http://schemas.microsoft.com/office/powerpoint/2010/main" val="150311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D1A6A17-E055-4415-8C46-4E0D1DD53991}" type="slidenum">
              <a:rPr lang="en-GB"/>
              <a:pPr/>
              <a:t>‹#›</a:t>
            </a:fld>
            <a:endParaRPr lang="en-GB"/>
          </a:p>
        </p:txBody>
      </p:sp>
    </p:spTree>
    <p:extLst>
      <p:ext uri="{BB962C8B-B14F-4D97-AF65-F5344CB8AC3E}">
        <p14:creationId xmlns:p14="http://schemas.microsoft.com/office/powerpoint/2010/main" val="118978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261BA8A3-7DDC-4700-8689-2F03BE80C748}" type="slidenum">
              <a:rPr lang="en-GB"/>
              <a:pPr/>
              <a:t>‹#›</a:t>
            </a:fld>
            <a:endParaRPr lang="en-GB"/>
          </a:p>
        </p:txBody>
      </p:sp>
    </p:spTree>
    <p:extLst>
      <p:ext uri="{BB962C8B-B14F-4D97-AF65-F5344CB8AC3E}">
        <p14:creationId xmlns:p14="http://schemas.microsoft.com/office/powerpoint/2010/main" val="263506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47B53A2-995C-4FBF-AF13-C907FB7675D6}" type="slidenum">
              <a:rPr lang="en-GB"/>
              <a:pPr/>
              <a:t>‹#›</a:t>
            </a:fld>
            <a:endParaRPr lang="en-GB"/>
          </a:p>
        </p:txBody>
      </p:sp>
    </p:spTree>
    <p:extLst>
      <p:ext uri="{BB962C8B-B14F-4D97-AF65-F5344CB8AC3E}">
        <p14:creationId xmlns:p14="http://schemas.microsoft.com/office/powerpoint/2010/main" val="144970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796A735-F18C-43A3-B327-DEF99E757A81}" type="slidenum">
              <a:rPr lang="en-GB"/>
              <a:pPr/>
              <a:t>‹#›</a:t>
            </a:fld>
            <a:endParaRPr lang="en-GB"/>
          </a:p>
        </p:txBody>
      </p:sp>
    </p:spTree>
    <p:extLst>
      <p:ext uri="{BB962C8B-B14F-4D97-AF65-F5344CB8AC3E}">
        <p14:creationId xmlns:p14="http://schemas.microsoft.com/office/powerpoint/2010/main" val="144953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11B1636-9EA9-4E2B-84AE-BECBEE3CC8A7}" type="slidenum">
              <a:rPr lang="en-GB"/>
              <a:pPr/>
              <a:t>‹#›</a:t>
            </a:fld>
            <a:endParaRPr lang="en-GB"/>
          </a:p>
        </p:txBody>
      </p:sp>
    </p:spTree>
    <p:extLst>
      <p:ext uri="{BB962C8B-B14F-4D97-AF65-F5344CB8AC3E}">
        <p14:creationId xmlns:p14="http://schemas.microsoft.com/office/powerpoint/2010/main" val="389060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E862E1F-41B6-4637-8F1A-3A3DC662BF90}" type="slidenum">
              <a:rPr lang="en-GB"/>
              <a:pPr/>
              <a:t>‹#›</a:t>
            </a:fld>
            <a:endParaRPr lang="en-GB"/>
          </a:p>
        </p:txBody>
      </p:sp>
    </p:spTree>
    <p:extLst>
      <p:ext uri="{BB962C8B-B14F-4D97-AF65-F5344CB8AC3E}">
        <p14:creationId xmlns:p14="http://schemas.microsoft.com/office/powerpoint/2010/main" val="92645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196DED-B281-4FC7-AFA1-3C78C046B8F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26.wav"/><Relationship Id="rId3" Type="http://schemas.openxmlformats.org/officeDocument/2006/relationships/image" Target="../media/image19.png"/><Relationship Id="rId7" Type="http://schemas.openxmlformats.org/officeDocument/2006/relationships/audio" Target="../media/audio25.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audio" Target="../media/audio29.wav"/><Relationship Id="rId3" Type="http://schemas.openxmlformats.org/officeDocument/2006/relationships/image" Target="../media/image22.png"/><Relationship Id="rId7" Type="http://schemas.openxmlformats.org/officeDocument/2006/relationships/audio" Target="../media/audio28.wav"/><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17.wav"/><Relationship Id="rId4"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3.png"/><Relationship Id="rId7" Type="http://schemas.openxmlformats.org/officeDocument/2006/relationships/audio" Target="../media/audio4.wav"/><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5.png"/><Relationship Id="rId10" Type="http://schemas.openxmlformats.org/officeDocument/2006/relationships/audio" Target="../media/audio7.wav"/><Relationship Id="rId4" Type="http://schemas.openxmlformats.org/officeDocument/2006/relationships/image" Target="../media/image4.png"/><Relationship Id="rId9" Type="http://schemas.openxmlformats.org/officeDocument/2006/relationships/audio" Target="../media/audio6.wav"/></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9.wav"/><Relationship Id="rId7" Type="http://schemas.openxmlformats.org/officeDocument/2006/relationships/image" Target="../media/image7.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11.wav"/><Relationship Id="rId10" Type="http://schemas.openxmlformats.org/officeDocument/2006/relationships/audio" Target="../media/audio3.wav"/><Relationship Id="rId4" Type="http://schemas.openxmlformats.org/officeDocument/2006/relationships/audio" Target="../media/audio10.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3.wav"/><Relationship Id="rId7" Type="http://schemas.openxmlformats.org/officeDocument/2006/relationships/image" Target="../media/image11.png"/><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audio" Target="../media/audio15.wav"/><Relationship Id="rId10" Type="http://schemas.openxmlformats.org/officeDocument/2006/relationships/audio" Target="../media/audio3.wav"/><Relationship Id="rId4" Type="http://schemas.openxmlformats.org/officeDocument/2006/relationships/audio" Target="../media/audio14.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7.wav"/></Relationships>
</file>

<file path=ppt/slides/_rels/slide8.xml.rels><?xml version="1.0" encoding="UTF-8" standalone="yes"?>
<Relationships xmlns="http://schemas.openxmlformats.org/package/2006/relationships"><Relationship Id="rId8" Type="http://schemas.openxmlformats.org/officeDocument/2006/relationships/audio" Target="../media/audio21.wav"/><Relationship Id="rId3" Type="http://schemas.openxmlformats.org/officeDocument/2006/relationships/audio" Target="../media/audio16.wav"/><Relationship Id="rId7" Type="http://schemas.openxmlformats.org/officeDocument/2006/relationships/audio" Target="../media/audio20.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7.wav"/><Relationship Id="rId9" Type="http://schemas.openxmlformats.org/officeDocument/2006/relationships/audio" Target="../media/audio22.wav"/></Relationships>
</file>

<file path=ppt/slides/_rels/slide9.xml.rels><?xml version="1.0" encoding="UTF-8" standalone="yes"?>
<Relationships xmlns="http://schemas.openxmlformats.org/package/2006/relationships"><Relationship Id="rId8" Type="http://schemas.openxmlformats.org/officeDocument/2006/relationships/audio" Target="../media/audio24.wav"/><Relationship Id="rId3" Type="http://schemas.openxmlformats.org/officeDocument/2006/relationships/image" Target="../media/image17.png"/><Relationship Id="rId7" Type="http://schemas.openxmlformats.org/officeDocument/2006/relationships/audio" Target="../media/audio23.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hlinkClick r:id="" action="ppaction://noaction">
              <a:snd r:embed="rId2" name="vamos.wav"/>
            </a:hlinkClick>
          </p:cNvPr>
          <p:cNvSpPr txBox="1">
            <a:spLocks noChangeArrowheads="1"/>
          </p:cNvSpPr>
          <p:nvPr/>
        </p:nvSpPr>
        <p:spPr bwMode="auto">
          <a:xfrm>
            <a:off x="323850" y="711200"/>
            <a:ext cx="496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a:t>Vamos a aprender…</a:t>
            </a:r>
          </a:p>
        </p:txBody>
      </p:sp>
      <p:sp>
        <p:nvSpPr>
          <p:cNvPr id="6150" name="WordArt 6">
            <a:hlinkClick r:id="" action="ppaction://noaction">
              <a:snd r:embed="rId3" name="colors.wav"/>
            </a:hlinkClick>
          </p:cNvPr>
          <p:cNvSpPr>
            <a:spLocks noChangeArrowheads="1" noChangeShapeType="1" noTextEdit="1"/>
          </p:cNvSpPr>
          <p:nvPr/>
        </p:nvSpPr>
        <p:spPr bwMode="auto">
          <a:xfrm>
            <a:off x="900113" y="2060575"/>
            <a:ext cx="7272337" cy="2362200"/>
          </a:xfrm>
          <a:prstGeom prst="rect">
            <a:avLst/>
          </a:prstGeom>
        </p:spPr>
        <p:txBody>
          <a:bodyPr wrap="none" fromWordArt="1">
            <a:prstTxWarp prst="textPlain">
              <a:avLst>
                <a:gd name="adj" fmla="val 50000"/>
              </a:avLst>
            </a:prstTxWarp>
          </a:bodyPr>
          <a:lstStyle/>
          <a:p>
            <a:pPr algn="ctr"/>
            <a:r>
              <a:rPr lang="en-GB" sz="6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los colores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52638" y="4076700"/>
            <a:ext cx="647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1</a:t>
            </a:r>
          </a:p>
        </p:txBody>
      </p:sp>
      <p:sp>
        <p:nvSpPr>
          <p:cNvPr id="17411" name="Text Box 3"/>
          <p:cNvSpPr txBox="1">
            <a:spLocks noChangeArrowheads="1"/>
          </p:cNvSpPr>
          <p:nvPr/>
        </p:nvSpPr>
        <p:spPr bwMode="auto">
          <a:xfrm>
            <a:off x="6372225" y="4079875"/>
            <a:ext cx="647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2</a:t>
            </a:r>
          </a:p>
        </p:txBody>
      </p:sp>
      <p:pic>
        <p:nvPicPr>
          <p:cNvPr id="1741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5" y="909638"/>
            <a:ext cx="3673475" cy="3646487"/>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9513" y="954088"/>
            <a:ext cx="3470275" cy="3627437"/>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a:hlinkClick r:id="" action="ppaction://noaction">
              <a:snd r:embed="rId5" name="comun.wav"/>
            </a:hlinkClick>
          </p:cNvPr>
          <p:cNvSpPr txBox="1">
            <a:spLocks noChangeArrowheads="1"/>
          </p:cNvSpPr>
          <p:nvPr/>
        </p:nvSpPr>
        <p:spPr bwMode="auto">
          <a:xfrm>
            <a:off x="4643438" y="404813"/>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tienen en común?</a:t>
            </a:r>
          </a:p>
        </p:txBody>
      </p:sp>
      <p:sp>
        <p:nvSpPr>
          <p:cNvPr id="17415" name="Text Box 7">
            <a:hlinkClick r:id="" action="ppaction://noaction">
              <a:snd r:embed="rId6" name="dif.wav"/>
            </a:hlinkClick>
          </p:cNvPr>
          <p:cNvSpPr txBox="1">
            <a:spLocks noChangeArrowheads="1"/>
          </p:cNvSpPr>
          <p:nvPr/>
        </p:nvSpPr>
        <p:spPr bwMode="auto">
          <a:xfrm>
            <a:off x="684213" y="404813"/>
            <a:ext cx="374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diferencia hay?</a:t>
            </a:r>
          </a:p>
        </p:txBody>
      </p:sp>
      <p:sp>
        <p:nvSpPr>
          <p:cNvPr id="17416" name="Text Box 8">
            <a:hlinkClick r:id="" action="ppaction://noaction">
              <a:snd r:embed="rId7" name="paj1.wav"/>
            </a:hlinkClick>
          </p:cNvPr>
          <p:cNvSpPr txBox="1">
            <a:spLocks noChangeArrowheads="1"/>
          </p:cNvSpPr>
          <p:nvPr/>
        </p:nvSpPr>
        <p:spPr bwMode="auto">
          <a:xfrm>
            <a:off x="200025" y="4868863"/>
            <a:ext cx="42497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azul </a:t>
            </a:r>
            <a:br>
              <a:rPr lang="en-GB" sz="2800">
                <a:cs typeface="Arial" panose="020B0604020202020204" pitchFamily="34" charset="0"/>
              </a:rPr>
            </a:br>
            <a:r>
              <a:rPr lang="en-GB" sz="2800">
                <a:cs typeface="Arial" panose="020B0604020202020204" pitchFamily="34" charset="0"/>
              </a:rPr>
              <a:t>pero </a:t>
            </a:r>
            <a:r>
              <a:rPr lang="en-GB" sz="2800"/>
              <a:t>número dos </a:t>
            </a:r>
            <a:br>
              <a:rPr lang="en-GB" sz="2800"/>
            </a:br>
            <a:r>
              <a:rPr lang="en-GB" sz="2800"/>
              <a:t>es blanco.</a:t>
            </a:r>
          </a:p>
        </p:txBody>
      </p:sp>
      <p:sp>
        <p:nvSpPr>
          <p:cNvPr id="17417" name="Text Box 9">
            <a:hlinkClick r:id="" action="ppaction://noaction">
              <a:snd r:embed="rId8" name="paj2.wav"/>
            </a:hlinkClick>
          </p:cNvPr>
          <p:cNvSpPr txBox="1">
            <a:spLocks noChangeArrowheads="1"/>
          </p:cNvSpPr>
          <p:nvPr/>
        </p:nvSpPr>
        <p:spPr bwMode="auto">
          <a:xfrm>
            <a:off x="4702175" y="4881563"/>
            <a:ext cx="42497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un pájaro </a:t>
            </a:r>
            <a:br>
              <a:rPr lang="en-GB" sz="2800">
                <a:cs typeface="Arial" panose="020B0604020202020204" pitchFamily="34" charset="0"/>
              </a:rPr>
            </a:br>
            <a:r>
              <a:rPr lang="en-GB" sz="2800">
                <a:cs typeface="Arial" panose="020B0604020202020204" pitchFamily="34" charset="0"/>
              </a:rPr>
              <a:t>y </a:t>
            </a:r>
            <a:r>
              <a:rPr lang="en-GB" sz="2800"/>
              <a:t>número dos </a:t>
            </a:r>
            <a:br>
              <a:rPr lang="en-GB" sz="2800"/>
            </a:br>
            <a:r>
              <a:rPr lang="en-GB" sz="2800"/>
              <a:t>es un </a:t>
            </a:r>
            <a:r>
              <a:rPr lang="en-GB" sz="2800">
                <a:cs typeface="Arial" panose="020B0604020202020204" pitchFamily="34" charset="0"/>
              </a:rPr>
              <a:t>pájaro </a:t>
            </a:r>
            <a:r>
              <a:rPr lang="en-GB" sz="2800"/>
              <a:t>tambi</a:t>
            </a:r>
            <a:r>
              <a:rPr lang="en-GB" sz="2800">
                <a:cs typeface="Arial" panose="020B0604020202020204" pitchFamily="34" charset="0"/>
              </a:rPr>
              <a:t>én</a:t>
            </a:r>
            <a:r>
              <a:rPr lang="en-GB" sz="2800"/>
              <a:t>.</a:t>
            </a:r>
            <a:br>
              <a:rPr lang="en-GB" sz="2800"/>
            </a:br>
            <a:r>
              <a:rPr lang="en-GB" sz="2800"/>
              <a:t>Los dos son </a:t>
            </a:r>
            <a:r>
              <a:rPr lang="en-GB" sz="2800">
                <a:cs typeface="Arial" panose="020B0604020202020204" pitchFamily="34" charset="0"/>
              </a:rPr>
              <a:t>pájaros</a:t>
            </a:r>
            <a:r>
              <a:rPr lang="en-GB"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052638" y="4214813"/>
            <a:ext cx="64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1</a:t>
            </a:r>
          </a:p>
        </p:txBody>
      </p:sp>
      <p:sp>
        <p:nvSpPr>
          <p:cNvPr id="18435" name="Text Box 3"/>
          <p:cNvSpPr txBox="1">
            <a:spLocks noChangeArrowheads="1"/>
          </p:cNvSpPr>
          <p:nvPr/>
        </p:nvSpPr>
        <p:spPr bwMode="auto">
          <a:xfrm>
            <a:off x="6372225" y="4217988"/>
            <a:ext cx="64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2</a:t>
            </a:r>
          </a:p>
        </p:txBody>
      </p:sp>
      <p:pic>
        <p:nvPicPr>
          <p:cNvPr id="18436"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9800" y="908050"/>
            <a:ext cx="3422650" cy="3455988"/>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900" y="922338"/>
            <a:ext cx="3362325" cy="3470275"/>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a:hlinkClick r:id="" action="ppaction://noaction">
              <a:snd r:embed="rId4" name="comun.wav"/>
            </a:hlinkClick>
          </p:cNvPr>
          <p:cNvSpPr txBox="1">
            <a:spLocks noChangeArrowheads="1"/>
          </p:cNvSpPr>
          <p:nvPr/>
        </p:nvSpPr>
        <p:spPr bwMode="auto">
          <a:xfrm>
            <a:off x="4643438" y="404813"/>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tienen en común?</a:t>
            </a:r>
          </a:p>
        </p:txBody>
      </p:sp>
      <p:sp>
        <p:nvSpPr>
          <p:cNvPr id="18439" name="Text Box 7">
            <a:hlinkClick r:id="" action="ppaction://noaction">
              <a:snd r:embed="rId5" name="dif.wav"/>
            </a:hlinkClick>
          </p:cNvPr>
          <p:cNvSpPr txBox="1">
            <a:spLocks noChangeArrowheads="1"/>
          </p:cNvSpPr>
          <p:nvPr/>
        </p:nvSpPr>
        <p:spPr bwMode="auto">
          <a:xfrm>
            <a:off x="684213" y="404813"/>
            <a:ext cx="374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diferencia hay?</a:t>
            </a:r>
          </a:p>
        </p:txBody>
      </p:sp>
      <p:sp>
        <p:nvSpPr>
          <p:cNvPr id="18440" name="Text Box 8">
            <a:hlinkClick r:id="" action="ppaction://noaction">
              <a:snd r:embed="rId6" name="cab1.wav"/>
            </a:hlinkClick>
          </p:cNvPr>
          <p:cNvSpPr txBox="1">
            <a:spLocks noChangeArrowheads="1"/>
          </p:cNvSpPr>
          <p:nvPr/>
        </p:nvSpPr>
        <p:spPr bwMode="auto">
          <a:xfrm>
            <a:off x="200025" y="4868863"/>
            <a:ext cx="42497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gris</a:t>
            </a:r>
            <a:br>
              <a:rPr lang="en-GB" sz="2800">
                <a:cs typeface="Arial" panose="020B0604020202020204" pitchFamily="34" charset="0"/>
              </a:rPr>
            </a:br>
            <a:r>
              <a:rPr lang="en-GB" sz="2800">
                <a:cs typeface="Arial" panose="020B0604020202020204" pitchFamily="34" charset="0"/>
              </a:rPr>
              <a:t>pero </a:t>
            </a:r>
            <a:r>
              <a:rPr lang="en-GB" sz="2800"/>
              <a:t>número dos </a:t>
            </a:r>
            <a:br>
              <a:rPr lang="en-GB" sz="2800"/>
            </a:br>
            <a:r>
              <a:rPr lang="en-GB" sz="2800"/>
              <a:t>es </a:t>
            </a:r>
            <a:r>
              <a:rPr lang="en-GB" sz="2800">
                <a:cs typeface="Arial" panose="020B0604020202020204" pitchFamily="34" charset="0"/>
              </a:rPr>
              <a:t>marrón</a:t>
            </a:r>
            <a:r>
              <a:rPr lang="en-GB" sz="2800"/>
              <a:t>.</a:t>
            </a:r>
          </a:p>
        </p:txBody>
      </p:sp>
      <p:sp>
        <p:nvSpPr>
          <p:cNvPr id="18441" name="Text Box 9">
            <a:hlinkClick r:id="" action="ppaction://noaction">
              <a:snd r:embed="rId7" name="cab2.wav"/>
            </a:hlinkClick>
          </p:cNvPr>
          <p:cNvSpPr txBox="1">
            <a:spLocks noChangeArrowheads="1"/>
          </p:cNvSpPr>
          <p:nvPr/>
        </p:nvSpPr>
        <p:spPr bwMode="auto">
          <a:xfrm>
            <a:off x="4702175" y="4881563"/>
            <a:ext cx="44418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un caballo </a:t>
            </a:r>
            <a:br>
              <a:rPr lang="en-GB" sz="2800">
                <a:cs typeface="Arial" panose="020B0604020202020204" pitchFamily="34" charset="0"/>
              </a:rPr>
            </a:br>
            <a:r>
              <a:rPr lang="en-GB" sz="2800">
                <a:cs typeface="Arial" panose="020B0604020202020204" pitchFamily="34" charset="0"/>
              </a:rPr>
              <a:t>y </a:t>
            </a:r>
            <a:r>
              <a:rPr lang="en-GB" sz="2800"/>
              <a:t>número dos </a:t>
            </a:r>
            <a:br>
              <a:rPr lang="en-GB" sz="2800"/>
            </a:br>
            <a:r>
              <a:rPr lang="en-GB" sz="2800"/>
              <a:t>es un caballo tambi</a:t>
            </a:r>
            <a:r>
              <a:rPr lang="en-GB" sz="2800">
                <a:cs typeface="Arial" panose="020B0604020202020204" pitchFamily="34" charset="0"/>
              </a:rPr>
              <a:t>én</a:t>
            </a:r>
            <a:r>
              <a:rPr lang="en-GB" sz="2800"/>
              <a:t>.</a:t>
            </a:r>
            <a:br>
              <a:rPr lang="en-GB" sz="2800"/>
            </a:br>
            <a:r>
              <a:rPr lang="en-GB" sz="2800"/>
              <a:t>Los dos son caballos.</a:t>
            </a:r>
          </a:p>
        </p:txBody>
      </p:sp>
      <p:sp>
        <p:nvSpPr>
          <p:cNvPr id="18442" name="Text Box 10">
            <a:hlinkClick r:id="" action="ppaction://noaction">
              <a:snd r:embed="rId8" name="gris.wav"/>
            </a:hlinkClick>
          </p:cNvPr>
          <p:cNvSpPr txBox="1">
            <a:spLocks noChangeArrowheads="1"/>
          </p:cNvSpPr>
          <p:nvPr/>
        </p:nvSpPr>
        <p:spPr bwMode="auto">
          <a:xfrm>
            <a:off x="2700338" y="6381750"/>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Calibri" panose="020F0502020204030204" pitchFamily="34" charset="0"/>
              </a:rPr>
              <a:t>gris</a:t>
            </a:r>
            <a:r>
              <a:rPr lang="en-GB" sz="2400">
                <a:latin typeface="Calibri" panose="020F0502020204030204" pitchFamily="34" charset="0"/>
                <a:cs typeface="Arial" panose="020B0604020202020204" pitchFamily="34" charset="0"/>
              </a:rPr>
              <a:t> = </a:t>
            </a:r>
          </a:p>
        </p:txBody>
      </p:sp>
      <p:sp>
        <p:nvSpPr>
          <p:cNvPr id="18443" name="Rectangle 11"/>
          <p:cNvSpPr>
            <a:spLocks noChangeArrowheads="1"/>
          </p:cNvSpPr>
          <p:nvPr/>
        </p:nvSpPr>
        <p:spPr bwMode="auto">
          <a:xfrm>
            <a:off x="3563938" y="6353175"/>
            <a:ext cx="431800" cy="47625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lor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3541" y="332656"/>
            <a:ext cx="8088899" cy="60666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rtFavor_Cartoon_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933825"/>
            <a:ext cx="23050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frog-and-toad-coloring-page-1"/>
          <p:cNvPicPr>
            <a:picLocks noChangeAspect="1" noChangeArrowheads="1"/>
          </p:cNvPicPr>
          <p:nvPr/>
        </p:nvPicPr>
        <p:blipFill>
          <a:blip r:embed="rId3">
            <a:extLst>
              <a:ext uri="{28A0092B-C50C-407E-A947-70E740481C1C}">
                <a14:useLocalDpi xmlns:a14="http://schemas.microsoft.com/office/drawing/2010/main" val="0"/>
              </a:ext>
            </a:extLst>
          </a:blip>
          <a:srcRect b="4305"/>
          <a:stretch>
            <a:fillRect/>
          </a:stretch>
        </p:blipFill>
        <p:spPr bwMode="auto">
          <a:xfrm>
            <a:off x="5867400" y="962025"/>
            <a:ext cx="24479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11949898782001773770dog_head_nicu_buculei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981075"/>
            <a:ext cx="2376487" cy="181768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844925"/>
            <a:ext cx="2376488" cy="1960563"/>
          </a:xfrm>
          <a:prstGeom prst="rect">
            <a:avLst/>
          </a:prstGeom>
          <a:noFill/>
          <a:extLst>
            <a:ext uri="{909E8E84-426E-40DD-AFC4-6F175D3DCCD1}">
              <a14:hiddenFill xmlns:a14="http://schemas.microsoft.com/office/drawing/2010/main">
                <a:solidFill>
                  <a:srgbClr val="FFFFFF"/>
                </a:solidFill>
              </a14:hiddenFill>
            </a:ext>
          </a:extLst>
        </p:spPr>
      </p:pic>
      <p:sp>
        <p:nvSpPr>
          <p:cNvPr id="7176" name="Text Box 8">
            <a:hlinkClick r:id="" action="ppaction://noaction">
              <a:snd r:embed="rId6" name="de.wav"/>
            </a:hlinkClick>
          </p:cNvPr>
          <p:cNvSpPr txBox="1">
            <a:spLocks noChangeArrowheads="1"/>
          </p:cNvSpPr>
          <p:nvPr/>
        </p:nvSpPr>
        <p:spPr bwMode="auto">
          <a:xfrm>
            <a:off x="2266950" y="173038"/>
            <a:ext cx="4465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cs typeface="Arial" panose="020B0604020202020204" pitchFamily="34" charset="0"/>
              </a:rPr>
              <a:t>¿De qué color es?</a:t>
            </a:r>
          </a:p>
        </p:txBody>
      </p:sp>
      <p:sp>
        <p:nvSpPr>
          <p:cNvPr id="7177" name="Text Box 9">
            <a:hlinkClick r:id="" action="ppaction://noaction">
              <a:snd r:embed="rId7" name="perroblanco.wav"/>
            </a:hlinkClick>
          </p:cNvPr>
          <p:cNvSpPr txBox="1">
            <a:spLocks noChangeArrowheads="1"/>
          </p:cNvSpPr>
          <p:nvPr/>
        </p:nvSpPr>
        <p:spPr bwMode="auto">
          <a:xfrm>
            <a:off x="250825" y="2900363"/>
            <a:ext cx="3313113"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El perro es </a:t>
            </a:r>
            <a:r>
              <a:rPr lang="en-GB" sz="2400" b="1">
                <a:solidFill>
                  <a:schemeClr val="bg1"/>
                </a:solidFill>
              </a:rPr>
              <a:t>blanc</a:t>
            </a:r>
            <a:r>
              <a:rPr lang="en-GB" sz="2400" b="1" u="sng">
                <a:solidFill>
                  <a:schemeClr val="bg1"/>
                </a:solidFill>
              </a:rPr>
              <a:t>o</a:t>
            </a:r>
            <a:r>
              <a:rPr lang="en-GB" sz="2400">
                <a:solidFill>
                  <a:schemeClr val="bg1"/>
                </a:solidFill>
              </a:rPr>
              <a:t>.</a:t>
            </a:r>
          </a:p>
        </p:txBody>
      </p:sp>
      <p:sp>
        <p:nvSpPr>
          <p:cNvPr id="7178" name="Text Box 10">
            <a:hlinkClick r:id="" action="ppaction://noaction">
              <a:snd r:embed="rId8" name="gatoblanco.wav"/>
            </a:hlinkClick>
          </p:cNvPr>
          <p:cNvSpPr txBox="1">
            <a:spLocks noChangeArrowheads="1"/>
          </p:cNvSpPr>
          <p:nvPr/>
        </p:nvSpPr>
        <p:spPr bwMode="auto">
          <a:xfrm>
            <a:off x="250825" y="5924550"/>
            <a:ext cx="3313113"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El gato es </a:t>
            </a:r>
            <a:r>
              <a:rPr lang="en-GB" sz="2400" b="1">
                <a:solidFill>
                  <a:schemeClr val="bg1"/>
                </a:solidFill>
              </a:rPr>
              <a:t>blanc</a:t>
            </a:r>
            <a:r>
              <a:rPr lang="en-GB" sz="2400" b="1" u="sng">
                <a:solidFill>
                  <a:schemeClr val="bg1"/>
                </a:solidFill>
              </a:rPr>
              <a:t>o</a:t>
            </a:r>
            <a:r>
              <a:rPr lang="en-GB" sz="2400">
                <a:solidFill>
                  <a:schemeClr val="bg1"/>
                </a:solidFill>
              </a:rPr>
              <a:t>.</a:t>
            </a:r>
          </a:p>
        </p:txBody>
      </p:sp>
      <p:sp>
        <p:nvSpPr>
          <p:cNvPr id="7179" name="Text Box 11">
            <a:hlinkClick r:id="" action="ppaction://noaction">
              <a:snd r:embed="rId9" name="ranablanca.wav"/>
            </a:hlinkClick>
          </p:cNvPr>
          <p:cNvSpPr txBox="1">
            <a:spLocks noChangeArrowheads="1"/>
          </p:cNvSpPr>
          <p:nvPr/>
        </p:nvSpPr>
        <p:spPr bwMode="auto">
          <a:xfrm>
            <a:off x="5362575" y="2924175"/>
            <a:ext cx="3313113"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La rana es </a:t>
            </a:r>
            <a:r>
              <a:rPr lang="en-GB" sz="2400" b="1">
                <a:solidFill>
                  <a:schemeClr val="bg1"/>
                </a:solidFill>
              </a:rPr>
              <a:t>blanc</a:t>
            </a:r>
            <a:r>
              <a:rPr lang="en-GB" sz="2400" b="1" u="sng">
                <a:solidFill>
                  <a:schemeClr val="bg1"/>
                </a:solidFill>
              </a:rPr>
              <a:t>a</a:t>
            </a:r>
            <a:r>
              <a:rPr lang="en-GB" sz="2400">
                <a:solidFill>
                  <a:schemeClr val="bg1"/>
                </a:solidFill>
              </a:rPr>
              <a:t>.</a:t>
            </a:r>
          </a:p>
        </p:txBody>
      </p:sp>
      <p:sp>
        <p:nvSpPr>
          <p:cNvPr id="7180" name="Text Box 12">
            <a:hlinkClick r:id="" action="ppaction://noaction">
              <a:snd r:embed="rId10" name="ovejablanca.wav"/>
            </a:hlinkClick>
          </p:cNvPr>
          <p:cNvSpPr txBox="1">
            <a:spLocks noChangeArrowheads="1"/>
          </p:cNvSpPr>
          <p:nvPr/>
        </p:nvSpPr>
        <p:spPr bwMode="auto">
          <a:xfrm>
            <a:off x="5364163" y="5924550"/>
            <a:ext cx="3313112"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La oveja es </a:t>
            </a:r>
            <a:r>
              <a:rPr lang="en-GB" sz="2400" b="1">
                <a:solidFill>
                  <a:schemeClr val="bg1"/>
                </a:solidFill>
              </a:rPr>
              <a:t>blanc</a:t>
            </a:r>
            <a:r>
              <a:rPr lang="en-GB" sz="2400" b="1" u="sng">
                <a:solidFill>
                  <a:schemeClr val="bg1"/>
                </a:solidFill>
              </a:rPr>
              <a:t>a</a:t>
            </a:r>
            <a:r>
              <a:rPr lang="en-GB" sz="240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8" grpId="0" animBg="1"/>
      <p:bldP spid="7179" grpId="0" animBg="1"/>
      <p:bldP spid="7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a:hlinkClick r:id="" action="ppaction://noaction">
              <a:snd r:embed="rId2" name="perrorojo.wav"/>
            </a:hlinkClick>
          </p:cNvPr>
          <p:cNvSpPr txBox="1">
            <a:spLocks noChangeArrowheads="1"/>
          </p:cNvSpPr>
          <p:nvPr/>
        </p:nvSpPr>
        <p:spPr bwMode="auto">
          <a:xfrm>
            <a:off x="250825" y="2900363"/>
            <a:ext cx="3313113"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El perro es </a:t>
            </a:r>
            <a:r>
              <a:rPr lang="en-GB" sz="2400" b="1">
                <a:solidFill>
                  <a:schemeClr val="bg1"/>
                </a:solidFill>
              </a:rPr>
              <a:t>rojo.</a:t>
            </a:r>
          </a:p>
        </p:txBody>
      </p:sp>
      <p:sp>
        <p:nvSpPr>
          <p:cNvPr id="9224" name="Text Box 8">
            <a:hlinkClick r:id="" action="ppaction://noaction">
              <a:snd r:embed="rId3" name="gatorojo.wav"/>
            </a:hlinkClick>
          </p:cNvPr>
          <p:cNvSpPr txBox="1">
            <a:spLocks noChangeArrowheads="1"/>
          </p:cNvSpPr>
          <p:nvPr/>
        </p:nvSpPr>
        <p:spPr bwMode="auto">
          <a:xfrm>
            <a:off x="250825" y="5924550"/>
            <a:ext cx="3313113"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El gato es </a:t>
            </a:r>
            <a:r>
              <a:rPr lang="en-GB" sz="2400" b="1">
                <a:solidFill>
                  <a:schemeClr val="bg1"/>
                </a:solidFill>
              </a:rPr>
              <a:t>rojo</a:t>
            </a:r>
            <a:r>
              <a:rPr lang="en-GB" sz="2400">
                <a:solidFill>
                  <a:schemeClr val="bg1"/>
                </a:solidFill>
              </a:rPr>
              <a:t>.</a:t>
            </a:r>
          </a:p>
        </p:txBody>
      </p:sp>
      <p:sp>
        <p:nvSpPr>
          <p:cNvPr id="9225" name="Text Box 9">
            <a:hlinkClick r:id="" action="ppaction://noaction">
              <a:snd r:embed="rId4" name="ranaroja.wav"/>
            </a:hlinkClick>
          </p:cNvPr>
          <p:cNvSpPr txBox="1">
            <a:spLocks noChangeArrowheads="1"/>
          </p:cNvSpPr>
          <p:nvPr/>
        </p:nvSpPr>
        <p:spPr bwMode="auto">
          <a:xfrm>
            <a:off x="5362575" y="2924175"/>
            <a:ext cx="3313113"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La rana es </a:t>
            </a:r>
            <a:r>
              <a:rPr lang="en-GB" sz="2400" b="1">
                <a:solidFill>
                  <a:schemeClr val="bg1"/>
                </a:solidFill>
              </a:rPr>
              <a:t>roja.</a:t>
            </a:r>
          </a:p>
        </p:txBody>
      </p:sp>
      <p:sp>
        <p:nvSpPr>
          <p:cNvPr id="9226" name="Text Box 10">
            <a:hlinkClick r:id="" action="ppaction://noaction">
              <a:snd r:embed="rId5" name="ovejaroja.wav"/>
            </a:hlinkClick>
          </p:cNvPr>
          <p:cNvSpPr txBox="1">
            <a:spLocks noChangeArrowheads="1"/>
          </p:cNvSpPr>
          <p:nvPr/>
        </p:nvSpPr>
        <p:spPr bwMode="auto">
          <a:xfrm>
            <a:off x="5364163" y="5924550"/>
            <a:ext cx="3313112"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La oveja es </a:t>
            </a:r>
            <a:r>
              <a:rPr lang="en-GB" sz="2400" b="1">
                <a:solidFill>
                  <a:schemeClr val="bg1"/>
                </a:solidFill>
              </a:rPr>
              <a:t>roja</a:t>
            </a:r>
            <a:r>
              <a:rPr lang="en-GB" sz="2400">
                <a:solidFill>
                  <a:schemeClr val="bg1"/>
                </a:solidFill>
              </a:rPr>
              <a:t>.</a:t>
            </a:r>
          </a:p>
        </p:txBody>
      </p:sp>
      <p:pic>
        <p:nvPicPr>
          <p:cNvPr id="922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549275"/>
            <a:ext cx="27336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125" y="3573463"/>
            <a:ext cx="256222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622300"/>
            <a:ext cx="3276600" cy="2268538"/>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3573463"/>
            <a:ext cx="2665413" cy="2225675"/>
          </a:xfrm>
          <a:prstGeom prst="rect">
            <a:avLst/>
          </a:prstGeom>
          <a:noFill/>
          <a:extLst>
            <a:ext uri="{909E8E84-426E-40DD-AFC4-6F175D3DCCD1}">
              <a14:hiddenFill xmlns:a14="http://schemas.microsoft.com/office/drawing/2010/main">
                <a:solidFill>
                  <a:srgbClr val="FFFFFF"/>
                </a:solidFill>
              </a14:hiddenFill>
            </a:ext>
          </a:extLst>
        </p:spPr>
      </p:pic>
      <p:sp>
        <p:nvSpPr>
          <p:cNvPr id="9231" name="Text Box 15">
            <a:hlinkClick r:id="" action="ppaction://noaction">
              <a:snd r:embed="rId10" name="de.wav"/>
            </a:hlinkClick>
          </p:cNvPr>
          <p:cNvSpPr txBox="1">
            <a:spLocks noChangeArrowheads="1"/>
          </p:cNvSpPr>
          <p:nvPr/>
        </p:nvSpPr>
        <p:spPr bwMode="auto">
          <a:xfrm>
            <a:off x="2266950" y="173038"/>
            <a:ext cx="4465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cs typeface="Arial" panose="020B0604020202020204" pitchFamily="34" charset="0"/>
              </a:rPr>
              <a:t>¿De qué color 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P spid="92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hlinkClick r:id="" action="ppaction://noaction">
              <a:snd r:embed="rId2" name="perroama.wav"/>
            </a:hlinkClick>
          </p:cNvPr>
          <p:cNvSpPr txBox="1">
            <a:spLocks noChangeArrowheads="1"/>
          </p:cNvSpPr>
          <p:nvPr/>
        </p:nvSpPr>
        <p:spPr bwMode="auto">
          <a:xfrm>
            <a:off x="250825" y="2900363"/>
            <a:ext cx="3313113"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El perro es </a:t>
            </a:r>
            <a:r>
              <a:rPr lang="en-GB" sz="2400" b="1">
                <a:solidFill>
                  <a:schemeClr val="bg1"/>
                </a:solidFill>
              </a:rPr>
              <a:t>amarillo</a:t>
            </a:r>
            <a:r>
              <a:rPr lang="en-GB" sz="2400">
                <a:solidFill>
                  <a:schemeClr val="bg1"/>
                </a:solidFill>
              </a:rPr>
              <a:t>.</a:t>
            </a:r>
          </a:p>
        </p:txBody>
      </p:sp>
      <p:sp>
        <p:nvSpPr>
          <p:cNvPr id="10244" name="Text Box 4">
            <a:hlinkClick r:id="" action="ppaction://noaction">
              <a:snd r:embed="rId3" name="gatoama.wav"/>
            </a:hlinkClick>
          </p:cNvPr>
          <p:cNvSpPr txBox="1">
            <a:spLocks noChangeArrowheads="1"/>
          </p:cNvSpPr>
          <p:nvPr/>
        </p:nvSpPr>
        <p:spPr bwMode="auto">
          <a:xfrm>
            <a:off x="250825" y="5924550"/>
            <a:ext cx="3313113"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El gato es </a:t>
            </a:r>
            <a:r>
              <a:rPr lang="en-GB" sz="2400" b="1">
                <a:solidFill>
                  <a:schemeClr val="bg1"/>
                </a:solidFill>
              </a:rPr>
              <a:t>amarillo</a:t>
            </a:r>
            <a:r>
              <a:rPr lang="en-GB" sz="2400">
                <a:solidFill>
                  <a:schemeClr val="bg1"/>
                </a:solidFill>
              </a:rPr>
              <a:t>.</a:t>
            </a:r>
          </a:p>
        </p:txBody>
      </p:sp>
      <p:sp>
        <p:nvSpPr>
          <p:cNvPr id="10245" name="Text Box 5">
            <a:hlinkClick r:id="" action="ppaction://noaction">
              <a:snd r:embed="rId4" name="ranaama.wav"/>
            </a:hlinkClick>
          </p:cNvPr>
          <p:cNvSpPr txBox="1">
            <a:spLocks noChangeArrowheads="1"/>
          </p:cNvSpPr>
          <p:nvPr/>
        </p:nvSpPr>
        <p:spPr bwMode="auto">
          <a:xfrm>
            <a:off x="5362575" y="2924175"/>
            <a:ext cx="3313113"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La rana es </a:t>
            </a:r>
            <a:r>
              <a:rPr lang="en-GB" sz="2400" b="1">
                <a:solidFill>
                  <a:schemeClr val="bg1"/>
                </a:solidFill>
              </a:rPr>
              <a:t>amarilla</a:t>
            </a:r>
            <a:r>
              <a:rPr lang="en-GB" sz="2400">
                <a:solidFill>
                  <a:schemeClr val="bg1"/>
                </a:solidFill>
              </a:rPr>
              <a:t>.</a:t>
            </a:r>
          </a:p>
        </p:txBody>
      </p:sp>
      <p:sp>
        <p:nvSpPr>
          <p:cNvPr id="10246" name="Text Box 6">
            <a:hlinkClick r:id="" action="ppaction://noaction">
              <a:snd r:embed="rId5" name="ovejaama.wav"/>
            </a:hlinkClick>
          </p:cNvPr>
          <p:cNvSpPr txBox="1">
            <a:spLocks noChangeArrowheads="1"/>
          </p:cNvSpPr>
          <p:nvPr/>
        </p:nvSpPr>
        <p:spPr bwMode="auto">
          <a:xfrm>
            <a:off x="5364163" y="5924550"/>
            <a:ext cx="3313112"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solidFill>
                  <a:schemeClr val="bg1"/>
                </a:solidFill>
              </a:rPr>
              <a:t>La oveja es </a:t>
            </a:r>
            <a:r>
              <a:rPr lang="en-GB" sz="2400" b="1">
                <a:solidFill>
                  <a:schemeClr val="bg1"/>
                </a:solidFill>
              </a:rPr>
              <a:t>amarilla</a:t>
            </a:r>
            <a:r>
              <a:rPr lang="en-GB" sz="2400">
                <a:solidFill>
                  <a:schemeClr val="bg1"/>
                </a:solidFill>
              </a:rPr>
              <a:t>.</a:t>
            </a:r>
          </a:p>
        </p:txBody>
      </p:sp>
      <p:pic>
        <p:nvPicPr>
          <p:cNvPr id="10252"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75" y="449263"/>
            <a:ext cx="3311525" cy="2547937"/>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476250"/>
            <a:ext cx="28479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571875"/>
            <a:ext cx="2592388"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3390900"/>
            <a:ext cx="2752725" cy="2486025"/>
          </a:xfrm>
          <a:prstGeom prst="rect">
            <a:avLst/>
          </a:prstGeom>
          <a:noFill/>
          <a:extLst>
            <a:ext uri="{909E8E84-426E-40DD-AFC4-6F175D3DCCD1}">
              <a14:hiddenFill xmlns:a14="http://schemas.microsoft.com/office/drawing/2010/main">
                <a:solidFill>
                  <a:srgbClr val="FFFFFF"/>
                </a:solidFill>
              </a14:hiddenFill>
            </a:ext>
          </a:extLst>
        </p:spPr>
      </p:pic>
      <p:sp>
        <p:nvSpPr>
          <p:cNvPr id="10256" name="Text Box 16">
            <a:hlinkClick r:id="" action="ppaction://noaction">
              <a:snd r:embed="rId10" name="de.wav"/>
            </a:hlinkClick>
          </p:cNvPr>
          <p:cNvSpPr txBox="1">
            <a:spLocks noChangeArrowheads="1"/>
          </p:cNvSpPr>
          <p:nvPr/>
        </p:nvSpPr>
        <p:spPr bwMode="auto">
          <a:xfrm>
            <a:off x="2266950" y="173038"/>
            <a:ext cx="4465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cs typeface="Arial" panose="020B0604020202020204" pitchFamily="34" charset="0"/>
              </a:rPr>
              <a:t>¿De qué color 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6" name="Group 82"/>
          <p:cNvGraphicFramePr>
            <a:graphicFrameLocks noGrp="1"/>
          </p:cNvGraphicFramePr>
          <p:nvPr/>
        </p:nvGraphicFramePr>
        <p:xfrm>
          <a:off x="1908175" y="346075"/>
          <a:ext cx="5400675" cy="5530850"/>
        </p:xfrm>
        <a:graphic>
          <a:graphicData uri="http://schemas.openxmlformats.org/drawingml/2006/table">
            <a:tbl>
              <a:tblPr/>
              <a:tblGrid>
                <a:gridCol w="2701925"/>
                <a:gridCol w="2698750"/>
              </a:tblGrid>
              <a:tr h="1895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roj</a:t>
                      </a:r>
                      <a:r>
                        <a:rPr kumimoji="0" lang="en-GB" sz="2800" b="1" i="0" u="none" strike="noStrike" cap="none" normalizeH="0" baseline="0" smtClean="0">
                          <a:ln>
                            <a:noFill/>
                          </a:ln>
                          <a:solidFill>
                            <a:schemeClr val="tx1"/>
                          </a:solidFill>
                          <a:effectLst/>
                          <a:latin typeface="Arial" panose="020B0604020202020204" pitchFamily="34" charset="0"/>
                        </a:rPr>
                        <a:t>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roj</a:t>
                      </a:r>
                      <a:r>
                        <a:rPr kumimoji="0" lang="en-GB" sz="2800" b="1" i="0" u="none" strike="noStrike" cap="none" normalizeH="0" baseline="0" smtClean="0">
                          <a:ln>
                            <a:noFill/>
                          </a:ln>
                          <a:solidFill>
                            <a:schemeClr val="tx1"/>
                          </a:solidFill>
                          <a:effectLst/>
                          <a:latin typeface="Arial" panose="020B0604020202020204" pitchFamily="34" charset="0"/>
                        </a:rPr>
                        <a:t>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blanc</a:t>
                      </a:r>
                      <a:r>
                        <a:rPr kumimoji="0" lang="en-GB" sz="2800" b="1" i="0" u="none" strike="noStrike" cap="none" normalizeH="0" baseline="0" smtClean="0">
                          <a:ln>
                            <a:noFill/>
                          </a:ln>
                          <a:solidFill>
                            <a:schemeClr val="tx1"/>
                          </a:solidFill>
                          <a:effectLst/>
                          <a:latin typeface="Arial" panose="020B0604020202020204" pitchFamily="34" charset="0"/>
                        </a:rPr>
                        <a:t>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blanc</a:t>
                      </a:r>
                      <a:r>
                        <a:rPr kumimoji="0" lang="en-GB" sz="2800" b="1" i="0" u="none" strike="noStrike" cap="none" normalizeH="0" baseline="0" smtClean="0">
                          <a:ln>
                            <a:noFill/>
                          </a:ln>
                          <a:solidFill>
                            <a:schemeClr val="tx1"/>
                          </a:solidFill>
                          <a:effectLst/>
                          <a:latin typeface="Arial" panose="020B0604020202020204" pitchFamily="34" charset="0"/>
                        </a:rPr>
                        <a:t>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negr</a:t>
                      </a:r>
                      <a:r>
                        <a:rPr kumimoji="0" lang="en-GB" sz="2800" b="1" i="0" u="none" strike="noStrike" cap="none" normalizeH="0" baseline="0" smtClean="0">
                          <a:ln>
                            <a:noFill/>
                          </a:ln>
                          <a:solidFill>
                            <a:schemeClr val="tx1"/>
                          </a:solidFill>
                          <a:effectLst/>
                          <a:latin typeface="Arial" panose="020B0604020202020204" pitchFamily="34" charset="0"/>
                        </a:rPr>
                        <a:t>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negr</a:t>
                      </a:r>
                      <a:r>
                        <a:rPr kumimoji="0" lang="en-GB" sz="2800" b="1" i="0" u="none" strike="noStrike" cap="none" normalizeH="0" baseline="0" smtClean="0">
                          <a:ln>
                            <a:noFill/>
                          </a:ln>
                          <a:solidFill>
                            <a:schemeClr val="tx1"/>
                          </a:solidFill>
                          <a:effectLst/>
                          <a:latin typeface="Arial" panose="020B0604020202020204" pitchFamily="34" charset="0"/>
                        </a:rPr>
                        <a:t>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amarill</a:t>
                      </a:r>
                      <a:r>
                        <a:rPr kumimoji="0" lang="en-GB" sz="2800" b="1" i="0" u="none" strike="noStrike" cap="none" normalizeH="0" baseline="0" smtClean="0">
                          <a:ln>
                            <a:noFill/>
                          </a:ln>
                          <a:solidFill>
                            <a:schemeClr val="tx1"/>
                          </a:solidFill>
                          <a:effectLst/>
                          <a:latin typeface="Arial" panose="020B0604020202020204" pitchFamily="34" charset="0"/>
                        </a:rPr>
                        <a:t>o</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amarill</a:t>
                      </a:r>
                      <a:r>
                        <a:rPr kumimoji="0" lang="en-GB" sz="2800" b="1" i="0" u="none" strike="noStrike" cap="none" normalizeH="0" baseline="0" smtClean="0">
                          <a:ln>
                            <a:noFill/>
                          </a:ln>
                          <a:solidFill>
                            <a:schemeClr val="tx1"/>
                          </a:solidFill>
                          <a:effectLst/>
                          <a:latin typeface="Arial" panose="020B0604020202020204" pitchFamily="34" charset="0"/>
                        </a:rPr>
                        <a:t>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verde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verde</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azul</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panose="020B0604020202020204" pitchFamily="34" charset="0"/>
                        </a:rPr>
                        <a:t>azul</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1" name="Picture 57" descr="11949898782001773770dog_head_nicu_buculei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663" y="460375"/>
            <a:ext cx="2230437" cy="1706563"/>
          </a:xfrm>
          <a:prstGeom prst="rect">
            <a:avLst/>
          </a:prstGeom>
          <a:noFill/>
          <a:extLst>
            <a:ext uri="{909E8E84-426E-40DD-AFC4-6F175D3DCCD1}">
              <a14:hiddenFill xmlns:a14="http://schemas.microsoft.com/office/drawing/2010/main">
                <a:solidFill>
                  <a:srgbClr val="FFFFFF"/>
                </a:solidFill>
              </a14:hiddenFill>
            </a:ext>
          </a:extLst>
        </p:spPr>
      </p:pic>
      <p:pic>
        <p:nvPicPr>
          <p:cNvPr id="11322" name="Picture 58" descr="ArtFavor_Cartoon_She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404813"/>
            <a:ext cx="2159000" cy="1784350"/>
          </a:xfrm>
          <a:prstGeom prst="rect">
            <a:avLst/>
          </a:prstGeom>
          <a:noFill/>
          <a:extLst>
            <a:ext uri="{909E8E84-426E-40DD-AFC4-6F175D3DCCD1}">
              <a14:hiddenFill xmlns:a14="http://schemas.microsoft.com/office/drawing/2010/main">
                <a:solidFill>
                  <a:srgbClr val="FFFFFF"/>
                </a:solidFill>
              </a14:hiddenFill>
            </a:ext>
          </a:extLst>
        </p:spPr>
      </p:pic>
      <p:sp>
        <p:nvSpPr>
          <p:cNvPr id="11345" name="Rectangle 81"/>
          <p:cNvSpPr>
            <a:spLocks noChangeArrowheads="1"/>
          </p:cNvSpPr>
          <p:nvPr/>
        </p:nvSpPr>
        <p:spPr bwMode="auto">
          <a:xfrm>
            <a:off x="971550" y="1628775"/>
            <a:ext cx="863600"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hlinkClick r:id="" action="ppaction://noaction">
              <a:snd r:embed="rId3" name="comun.wav"/>
            </a:hlinkClick>
          </p:cNvPr>
          <p:cNvSpPr txBox="1">
            <a:spLocks noChangeArrowheads="1"/>
          </p:cNvSpPr>
          <p:nvPr/>
        </p:nvSpPr>
        <p:spPr bwMode="auto">
          <a:xfrm>
            <a:off x="2338388" y="3441700"/>
            <a:ext cx="444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cs typeface="Arial" panose="020B0604020202020204" pitchFamily="34" charset="0"/>
              </a:rPr>
              <a:t>¿Qué tienen en común?</a:t>
            </a:r>
          </a:p>
        </p:txBody>
      </p:sp>
      <p:sp>
        <p:nvSpPr>
          <p:cNvPr id="14339" name="Text Box 3">
            <a:hlinkClick r:id="" action="ppaction://noaction">
              <a:snd r:embed="rId4" name="dif.wav"/>
            </a:hlinkClick>
          </p:cNvPr>
          <p:cNvSpPr txBox="1">
            <a:spLocks noChangeArrowheads="1"/>
          </p:cNvSpPr>
          <p:nvPr/>
        </p:nvSpPr>
        <p:spPr bwMode="auto">
          <a:xfrm>
            <a:off x="2505075" y="476250"/>
            <a:ext cx="4103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cs typeface="Arial" panose="020B0604020202020204" pitchFamily="34" charset="0"/>
              </a:rPr>
              <a:t>¿Qué diferencia hay?</a:t>
            </a:r>
          </a:p>
        </p:txBody>
      </p:sp>
      <p:sp>
        <p:nvSpPr>
          <p:cNvPr id="14340" name="WordArt 4"/>
          <p:cNvSpPr>
            <a:spLocks noChangeArrowheads="1" noChangeShapeType="1" noTextEdit="1"/>
          </p:cNvSpPr>
          <p:nvPr/>
        </p:nvSpPr>
        <p:spPr bwMode="auto">
          <a:xfrm>
            <a:off x="3979863" y="1268413"/>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2700">
                  <a:solidFill>
                    <a:srgbClr val="000000"/>
                  </a:solidFill>
                  <a:round/>
                  <a:headEnd/>
                  <a:tailEnd/>
                </a:ln>
                <a:solidFill>
                  <a:srgbClr val="FF0000"/>
                </a:solidFill>
                <a:latin typeface="Arial Black" panose="020B0A04020102020204" pitchFamily="34" charset="0"/>
              </a:rPr>
              <a:t>1</a:t>
            </a:r>
          </a:p>
        </p:txBody>
      </p:sp>
      <p:sp>
        <p:nvSpPr>
          <p:cNvPr id="14341" name="WordArt 5"/>
          <p:cNvSpPr>
            <a:spLocks noChangeArrowheads="1" noChangeShapeType="1" noTextEdit="1"/>
          </p:cNvSpPr>
          <p:nvPr/>
        </p:nvSpPr>
        <p:spPr bwMode="auto">
          <a:xfrm>
            <a:off x="4787900" y="1268413"/>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2700">
                  <a:solidFill>
                    <a:srgbClr val="000000"/>
                  </a:solidFill>
                  <a:round/>
                  <a:headEnd/>
                  <a:tailEnd/>
                </a:ln>
                <a:solidFill>
                  <a:srgbClr val="FFFF00"/>
                </a:solidFill>
                <a:latin typeface="Arial Black" panose="020B0A04020102020204" pitchFamily="34" charset="0"/>
              </a:rPr>
              <a:t>2</a:t>
            </a:r>
          </a:p>
        </p:txBody>
      </p:sp>
      <p:sp>
        <p:nvSpPr>
          <p:cNvPr id="14342" name="Text Box 6">
            <a:hlinkClick r:id="" action="ppaction://noaction">
              <a:snd r:embed="rId5" name="rojo.wav"/>
            </a:hlinkClick>
          </p:cNvPr>
          <p:cNvSpPr txBox="1">
            <a:spLocks noChangeArrowheads="1"/>
          </p:cNvSpPr>
          <p:nvPr/>
        </p:nvSpPr>
        <p:spPr bwMode="auto">
          <a:xfrm>
            <a:off x="777875" y="2395538"/>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t>N</a:t>
            </a:r>
            <a:r>
              <a:rPr lang="en-GB" sz="2400">
                <a:cs typeface="Arial" panose="020B0604020202020204" pitchFamily="34" charset="0"/>
              </a:rPr>
              <a:t>úmero uno es rojo pero </a:t>
            </a:r>
            <a:r>
              <a:rPr lang="en-GB" sz="2400"/>
              <a:t>número dos es amarillo.</a:t>
            </a:r>
          </a:p>
        </p:txBody>
      </p:sp>
      <p:sp>
        <p:nvSpPr>
          <p:cNvPr id="14343" name="WordArt 7"/>
          <p:cNvSpPr>
            <a:spLocks noChangeArrowheads="1" noChangeShapeType="1" noTextEdit="1"/>
          </p:cNvSpPr>
          <p:nvPr/>
        </p:nvSpPr>
        <p:spPr bwMode="auto">
          <a:xfrm>
            <a:off x="3995738" y="4221163"/>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2700">
                  <a:solidFill>
                    <a:srgbClr val="000000"/>
                  </a:solidFill>
                  <a:round/>
                  <a:headEnd/>
                  <a:tailEnd/>
                </a:ln>
                <a:solidFill>
                  <a:srgbClr val="FF0000"/>
                </a:solidFill>
                <a:latin typeface="Arial Black" panose="020B0A04020102020204" pitchFamily="34" charset="0"/>
              </a:rPr>
              <a:t>1</a:t>
            </a:r>
          </a:p>
        </p:txBody>
      </p:sp>
      <p:sp>
        <p:nvSpPr>
          <p:cNvPr id="14344" name="WordArt 8"/>
          <p:cNvSpPr>
            <a:spLocks noChangeArrowheads="1" noChangeShapeType="1" noTextEdit="1"/>
          </p:cNvSpPr>
          <p:nvPr/>
        </p:nvSpPr>
        <p:spPr bwMode="auto">
          <a:xfrm>
            <a:off x="4803775" y="4221163"/>
            <a:ext cx="30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2700">
                  <a:solidFill>
                    <a:srgbClr val="000000"/>
                  </a:solidFill>
                  <a:round/>
                  <a:headEnd/>
                  <a:tailEnd/>
                </a:ln>
                <a:solidFill>
                  <a:srgbClr val="FFFF00"/>
                </a:solidFill>
                <a:latin typeface="Arial Black" panose="020B0A04020102020204" pitchFamily="34" charset="0"/>
              </a:rPr>
              <a:t>2</a:t>
            </a:r>
          </a:p>
        </p:txBody>
      </p:sp>
      <p:sp>
        <p:nvSpPr>
          <p:cNvPr id="14345" name="Text Box 9">
            <a:hlinkClick r:id="" action="ppaction://noaction">
              <a:snd r:embed="rId6" name="numeros.wav"/>
            </a:hlinkClick>
          </p:cNvPr>
          <p:cNvSpPr txBox="1">
            <a:spLocks noChangeArrowheads="1"/>
          </p:cNvSpPr>
          <p:nvPr/>
        </p:nvSpPr>
        <p:spPr bwMode="auto">
          <a:xfrm>
            <a:off x="0" y="549275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a:t>N</a:t>
            </a:r>
            <a:r>
              <a:rPr lang="en-GB" sz="2400">
                <a:cs typeface="Arial" panose="020B0604020202020204" pitchFamily="34" charset="0"/>
              </a:rPr>
              <a:t>úmero uno es un </a:t>
            </a:r>
            <a:r>
              <a:rPr lang="en-GB" sz="2400"/>
              <a:t>n</a:t>
            </a:r>
            <a:r>
              <a:rPr lang="en-GB" sz="2400">
                <a:cs typeface="Arial" panose="020B0604020202020204" pitchFamily="34" charset="0"/>
              </a:rPr>
              <a:t>úmero y </a:t>
            </a:r>
            <a:r>
              <a:rPr lang="en-GB" sz="2400"/>
              <a:t>n</a:t>
            </a:r>
            <a:r>
              <a:rPr lang="en-GB" sz="2400">
                <a:cs typeface="Arial" panose="020B0604020202020204" pitchFamily="34" charset="0"/>
              </a:rPr>
              <a:t>úmero dos es un </a:t>
            </a:r>
            <a:r>
              <a:rPr lang="en-GB" sz="2400"/>
              <a:t>n</a:t>
            </a:r>
            <a:r>
              <a:rPr lang="en-GB" sz="2400">
                <a:cs typeface="Arial" panose="020B0604020202020204" pitchFamily="34" charset="0"/>
              </a:rPr>
              <a:t>úmero también. </a:t>
            </a:r>
            <a:br>
              <a:rPr lang="en-GB" sz="2400">
                <a:cs typeface="Arial" panose="020B0604020202020204" pitchFamily="34" charset="0"/>
              </a:rPr>
            </a:br>
            <a:r>
              <a:rPr lang="en-GB" sz="2400">
                <a:cs typeface="Arial" panose="020B0604020202020204" pitchFamily="34" charset="0"/>
              </a:rPr>
              <a:t>¡</a:t>
            </a:r>
            <a:r>
              <a:rPr lang="en-GB" sz="2400"/>
              <a:t>Los dos son</a:t>
            </a:r>
            <a:r>
              <a:rPr lang="en-GB" sz="2400">
                <a:cs typeface="Arial" panose="020B0604020202020204" pitchFamily="34" charset="0"/>
              </a:rPr>
              <a:t> </a:t>
            </a:r>
            <a:r>
              <a:rPr lang="en-GB" sz="2400"/>
              <a:t>números!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0" fill="hold" grpId="0" nodeType="clickEffect">
                                  <p:stCondLst>
                                    <p:cond delay="0"/>
                                  </p:stCondLst>
                                  <p:childTnLst>
                                    <p:set>
                                      <p:cBhvr>
                                        <p:cTn id="20" dur="1" fill="hold">
                                          <p:stCondLst>
                                            <p:cond delay="0"/>
                                          </p:stCondLst>
                                        </p:cTn>
                                        <p:tgtEl>
                                          <p:spTgt spid="14343"/>
                                        </p:tgtEl>
                                        <p:attrNameLst>
                                          <p:attrName>style.visibility</p:attrName>
                                        </p:attrNameLst>
                                      </p:cBhvr>
                                      <p:to>
                                        <p:strVal val="visible"/>
                                      </p:to>
                                    </p:set>
                                  </p:childTnLst>
                                </p:cTn>
                              </p:par>
                              <p:par>
                                <p:cTn id="21" presetID="3" presetClass="entr" presetSubtype="0" fill="hold" grpId="0" nodeType="with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animBg="1"/>
      <p:bldP spid="14341" grpId="0" animBg="1"/>
      <p:bldP spid="14342" grpId="0"/>
      <p:bldP spid="14343" grpId="0" animBg="1"/>
      <p:bldP spid="14344" grpId="0" animBg="1"/>
      <p:bldP spid="143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hlinkClick r:id="" action="ppaction://noaction">
              <a:snd r:embed="rId3" name="comun.wav"/>
            </a:hlinkClick>
          </p:cNvPr>
          <p:cNvSpPr txBox="1">
            <a:spLocks noChangeArrowheads="1"/>
          </p:cNvSpPr>
          <p:nvPr/>
        </p:nvSpPr>
        <p:spPr bwMode="auto">
          <a:xfrm>
            <a:off x="4643438" y="404813"/>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tienen en común?</a:t>
            </a:r>
          </a:p>
        </p:txBody>
      </p:sp>
      <p:sp>
        <p:nvSpPr>
          <p:cNvPr id="15363" name="Text Box 3">
            <a:hlinkClick r:id="" action="ppaction://noaction">
              <a:snd r:embed="rId4" name="dif.wav"/>
            </a:hlinkClick>
          </p:cNvPr>
          <p:cNvSpPr txBox="1">
            <a:spLocks noChangeArrowheads="1"/>
          </p:cNvSpPr>
          <p:nvPr/>
        </p:nvSpPr>
        <p:spPr bwMode="auto">
          <a:xfrm>
            <a:off x="684213" y="404813"/>
            <a:ext cx="374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diferencia hay?</a:t>
            </a:r>
          </a:p>
        </p:txBody>
      </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270000"/>
            <a:ext cx="3548063" cy="274478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238" y="1196975"/>
            <a:ext cx="3927475" cy="3030538"/>
          </a:xfrm>
          <a:prstGeom prst="rect">
            <a:avLst/>
          </a:prstGeom>
          <a:noFill/>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2052638" y="4076700"/>
            <a:ext cx="647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1</a:t>
            </a:r>
          </a:p>
        </p:txBody>
      </p:sp>
      <p:sp>
        <p:nvSpPr>
          <p:cNvPr id="15367" name="Text Box 7"/>
          <p:cNvSpPr txBox="1">
            <a:spLocks noChangeArrowheads="1"/>
          </p:cNvSpPr>
          <p:nvPr/>
        </p:nvSpPr>
        <p:spPr bwMode="auto">
          <a:xfrm>
            <a:off x="6372225" y="4079875"/>
            <a:ext cx="647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2</a:t>
            </a:r>
          </a:p>
        </p:txBody>
      </p:sp>
      <p:sp>
        <p:nvSpPr>
          <p:cNvPr id="15368" name="Text Box 8">
            <a:hlinkClick r:id="" action="ppaction://noaction">
              <a:snd r:embed="rId7" name="marron.wav"/>
            </a:hlinkClick>
          </p:cNvPr>
          <p:cNvSpPr txBox="1">
            <a:spLocks noChangeArrowheads="1"/>
          </p:cNvSpPr>
          <p:nvPr/>
        </p:nvSpPr>
        <p:spPr bwMode="auto">
          <a:xfrm>
            <a:off x="200025" y="4868863"/>
            <a:ext cx="42497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marrón </a:t>
            </a:r>
            <a:br>
              <a:rPr lang="en-GB" sz="2800">
                <a:cs typeface="Arial" panose="020B0604020202020204" pitchFamily="34" charset="0"/>
              </a:rPr>
            </a:br>
            <a:r>
              <a:rPr lang="en-GB" sz="2800">
                <a:cs typeface="Arial" panose="020B0604020202020204" pitchFamily="34" charset="0"/>
              </a:rPr>
              <a:t>pero </a:t>
            </a:r>
            <a:r>
              <a:rPr lang="en-GB" sz="2800"/>
              <a:t>número dos </a:t>
            </a:r>
            <a:br>
              <a:rPr lang="en-GB" sz="2800"/>
            </a:br>
            <a:r>
              <a:rPr lang="en-GB" sz="2800"/>
              <a:t>es amarillo.</a:t>
            </a:r>
          </a:p>
        </p:txBody>
      </p:sp>
      <p:sp>
        <p:nvSpPr>
          <p:cNvPr id="15369" name="Text Box 9">
            <a:hlinkClick r:id="" action="ppaction://noaction">
              <a:snd r:embed="rId8" name="perros.wav"/>
            </a:hlinkClick>
          </p:cNvPr>
          <p:cNvSpPr txBox="1">
            <a:spLocks noChangeArrowheads="1"/>
          </p:cNvSpPr>
          <p:nvPr/>
        </p:nvSpPr>
        <p:spPr bwMode="auto">
          <a:xfrm>
            <a:off x="4702175" y="4881563"/>
            <a:ext cx="42497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un perro </a:t>
            </a:r>
            <a:br>
              <a:rPr lang="en-GB" sz="2800">
                <a:cs typeface="Arial" panose="020B0604020202020204" pitchFamily="34" charset="0"/>
              </a:rPr>
            </a:br>
            <a:r>
              <a:rPr lang="en-GB" sz="2800">
                <a:cs typeface="Arial" panose="020B0604020202020204" pitchFamily="34" charset="0"/>
              </a:rPr>
              <a:t>y </a:t>
            </a:r>
            <a:r>
              <a:rPr lang="en-GB" sz="2800"/>
              <a:t>número dos </a:t>
            </a:r>
            <a:br>
              <a:rPr lang="en-GB" sz="2800"/>
            </a:br>
            <a:r>
              <a:rPr lang="en-GB" sz="2800"/>
              <a:t>es un perro tambi</a:t>
            </a:r>
            <a:r>
              <a:rPr lang="en-GB" sz="2800">
                <a:cs typeface="Arial" panose="020B0604020202020204" pitchFamily="34" charset="0"/>
              </a:rPr>
              <a:t>én</a:t>
            </a:r>
            <a:r>
              <a:rPr lang="en-GB" sz="2800"/>
              <a:t>.</a:t>
            </a:r>
            <a:br>
              <a:rPr lang="en-GB" sz="2800"/>
            </a:br>
            <a:r>
              <a:rPr lang="en-GB" sz="2800"/>
              <a:t>Los dos son perros.</a:t>
            </a:r>
          </a:p>
        </p:txBody>
      </p:sp>
      <p:sp>
        <p:nvSpPr>
          <p:cNvPr id="15370" name="Text Box 10">
            <a:hlinkClick r:id="" action="ppaction://noaction">
              <a:snd r:embed="rId9" name="marron.wav"/>
            </a:hlinkClick>
          </p:cNvPr>
          <p:cNvSpPr txBox="1">
            <a:spLocks noChangeArrowheads="1"/>
          </p:cNvSpPr>
          <p:nvPr/>
        </p:nvSpPr>
        <p:spPr bwMode="auto">
          <a:xfrm>
            <a:off x="2700338" y="6381750"/>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latin typeface="Calibri" panose="020F0502020204030204" pitchFamily="34" charset="0"/>
              </a:rPr>
              <a:t>marr</a:t>
            </a:r>
            <a:r>
              <a:rPr lang="en-GB" sz="2400">
                <a:latin typeface="Calibri" panose="020F0502020204030204" pitchFamily="34" charset="0"/>
                <a:cs typeface="Arial" panose="020B0604020202020204" pitchFamily="34" charset="0"/>
              </a:rPr>
              <a:t>ón = </a:t>
            </a:r>
          </a:p>
        </p:txBody>
      </p:sp>
      <p:sp>
        <p:nvSpPr>
          <p:cNvPr id="15371" name="Rectangle 11"/>
          <p:cNvSpPr>
            <a:spLocks noChangeArrowheads="1"/>
          </p:cNvSpPr>
          <p:nvPr/>
        </p:nvSpPr>
        <p:spPr bwMode="auto">
          <a:xfrm>
            <a:off x="4068763" y="6353175"/>
            <a:ext cx="431800" cy="476250"/>
          </a:xfrm>
          <a:prstGeom prst="rect">
            <a:avLst/>
          </a:prstGeom>
          <a:solidFill>
            <a:srgbClr val="9933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8" grpId="0"/>
      <p:bldP spid="153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052638" y="4221163"/>
            <a:ext cx="64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1</a:t>
            </a:r>
          </a:p>
        </p:txBody>
      </p:sp>
      <p:sp>
        <p:nvSpPr>
          <p:cNvPr id="16387" name="Text Box 3"/>
          <p:cNvSpPr txBox="1">
            <a:spLocks noChangeArrowheads="1"/>
          </p:cNvSpPr>
          <p:nvPr/>
        </p:nvSpPr>
        <p:spPr bwMode="auto">
          <a:xfrm>
            <a:off x="6372225" y="4224338"/>
            <a:ext cx="64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3200" b="1"/>
              <a:t>2</a:t>
            </a:r>
          </a:p>
        </p:txBody>
      </p:sp>
      <p:pic>
        <p:nvPicPr>
          <p:cNvPr id="1638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025" y="981075"/>
            <a:ext cx="4159250" cy="3527425"/>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488" y="1168400"/>
            <a:ext cx="3959225" cy="3303588"/>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a:hlinkClick r:id="" action="ppaction://noaction">
              <a:snd r:embed="rId5" name="comun.wav"/>
            </a:hlinkClick>
          </p:cNvPr>
          <p:cNvSpPr txBox="1">
            <a:spLocks noChangeArrowheads="1"/>
          </p:cNvSpPr>
          <p:nvPr/>
        </p:nvSpPr>
        <p:spPr bwMode="auto">
          <a:xfrm>
            <a:off x="4643438" y="404813"/>
            <a:ext cx="4105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tienen en común?</a:t>
            </a:r>
          </a:p>
        </p:txBody>
      </p:sp>
      <p:sp>
        <p:nvSpPr>
          <p:cNvPr id="16391" name="Text Box 7">
            <a:hlinkClick r:id="" action="ppaction://noaction">
              <a:snd r:embed="rId6" name="dif.wav"/>
            </a:hlinkClick>
          </p:cNvPr>
          <p:cNvSpPr txBox="1">
            <a:spLocks noChangeArrowheads="1"/>
          </p:cNvSpPr>
          <p:nvPr/>
        </p:nvSpPr>
        <p:spPr bwMode="auto">
          <a:xfrm>
            <a:off x="684213" y="404813"/>
            <a:ext cx="374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a:cs typeface="Arial" panose="020B0604020202020204" pitchFamily="34" charset="0"/>
              </a:rPr>
              <a:t>¿Qué diferencia hay?</a:t>
            </a:r>
          </a:p>
        </p:txBody>
      </p:sp>
      <p:sp>
        <p:nvSpPr>
          <p:cNvPr id="16392" name="Text Box 8">
            <a:hlinkClick r:id="" action="ppaction://noaction">
              <a:snd r:embed="rId7" name="gato1.wav"/>
            </a:hlinkClick>
          </p:cNvPr>
          <p:cNvSpPr txBox="1">
            <a:spLocks noChangeArrowheads="1"/>
          </p:cNvSpPr>
          <p:nvPr/>
        </p:nvSpPr>
        <p:spPr bwMode="auto">
          <a:xfrm>
            <a:off x="200025" y="4868863"/>
            <a:ext cx="42497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verde </a:t>
            </a:r>
            <a:br>
              <a:rPr lang="en-GB" sz="2800">
                <a:cs typeface="Arial" panose="020B0604020202020204" pitchFamily="34" charset="0"/>
              </a:rPr>
            </a:br>
            <a:r>
              <a:rPr lang="en-GB" sz="2800">
                <a:cs typeface="Arial" panose="020B0604020202020204" pitchFamily="34" charset="0"/>
              </a:rPr>
              <a:t>pero </a:t>
            </a:r>
            <a:r>
              <a:rPr lang="en-GB" sz="2800"/>
              <a:t>número dos </a:t>
            </a:r>
            <a:br>
              <a:rPr lang="en-GB" sz="2800"/>
            </a:br>
            <a:r>
              <a:rPr lang="en-GB" sz="2800"/>
              <a:t>es rojo.</a:t>
            </a:r>
          </a:p>
        </p:txBody>
      </p:sp>
      <p:sp>
        <p:nvSpPr>
          <p:cNvPr id="16393" name="Text Box 9">
            <a:hlinkClick r:id="" action="ppaction://noaction">
              <a:snd r:embed="rId8" name="gato2.wav"/>
            </a:hlinkClick>
          </p:cNvPr>
          <p:cNvSpPr txBox="1">
            <a:spLocks noChangeArrowheads="1"/>
          </p:cNvSpPr>
          <p:nvPr/>
        </p:nvSpPr>
        <p:spPr bwMode="auto">
          <a:xfrm>
            <a:off x="4702175" y="4881563"/>
            <a:ext cx="42497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a:t>N</a:t>
            </a:r>
            <a:r>
              <a:rPr lang="en-GB" sz="2800">
                <a:cs typeface="Arial" panose="020B0604020202020204" pitchFamily="34" charset="0"/>
              </a:rPr>
              <a:t>úmero uno es un gato </a:t>
            </a:r>
            <a:br>
              <a:rPr lang="en-GB" sz="2800">
                <a:cs typeface="Arial" panose="020B0604020202020204" pitchFamily="34" charset="0"/>
              </a:rPr>
            </a:br>
            <a:r>
              <a:rPr lang="en-GB" sz="2800">
                <a:cs typeface="Arial" panose="020B0604020202020204" pitchFamily="34" charset="0"/>
              </a:rPr>
              <a:t>y </a:t>
            </a:r>
            <a:r>
              <a:rPr lang="en-GB" sz="2800"/>
              <a:t>número dos </a:t>
            </a:r>
            <a:br>
              <a:rPr lang="en-GB" sz="2800"/>
            </a:br>
            <a:r>
              <a:rPr lang="en-GB" sz="2800"/>
              <a:t>es un gato tambi</a:t>
            </a:r>
            <a:r>
              <a:rPr lang="en-GB" sz="2800">
                <a:cs typeface="Arial" panose="020B0604020202020204" pitchFamily="34" charset="0"/>
              </a:rPr>
              <a:t>én</a:t>
            </a:r>
            <a:r>
              <a:rPr lang="en-GB" sz="2800"/>
              <a:t>.</a:t>
            </a:r>
            <a:br>
              <a:rPr lang="en-GB" sz="2800"/>
            </a:br>
            <a:r>
              <a:rPr lang="en-GB" sz="2800"/>
              <a:t>Los dos son gatos.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6392" grpId="0"/>
      <p:bldP spid="1639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402</Words>
  <Application>Microsoft Office PowerPoint</Application>
  <PresentationFormat>On-screen Show (4:3)</PresentationFormat>
  <Paragraphs>77</Paragraphs>
  <Slides>11</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55WD</cp:lastModifiedBy>
  <cp:revision>25</cp:revision>
  <dcterms:created xsi:type="dcterms:W3CDTF">2009-03-14T12:07:33Z</dcterms:created>
  <dcterms:modified xsi:type="dcterms:W3CDTF">2014-08-09T16:02:04Z</dcterms:modified>
</cp:coreProperties>
</file>